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84" r:id="rId4"/>
    <p:sldId id="277" r:id="rId5"/>
    <p:sldId id="285" r:id="rId6"/>
    <p:sldId id="278" r:id="rId7"/>
    <p:sldId id="286" r:id="rId8"/>
    <p:sldId id="274" r:id="rId9"/>
    <p:sldId id="287" r:id="rId10"/>
    <p:sldId id="260" r:id="rId11"/>
    <p:sldId id="288" r:id="rId12"/>
    <p:sldId id="269" r:id="rId13"/>
    <p:sldId id="268" r:id="rId14"/>
    <p:sldId id="282" r:id="rId15"/>
    <p:sldId id="283" r:id="rId16"/>
    <p:sldId id="267" r:id="rId17"/>
    <p:sldId id="272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39C"/>
    <a:srgbClr val="008000"/>
    <a:srgbClr val="FF0B0B"/>
    <a:srgbClr val="00146A"/>
    <a:srgbClr val="2974C6"/>
    <a:srgbClr val="00156A"/>
    <a:srgbClr val="E0E0D8"/>
    <a:srgbClr val="0033CC"/>
    <a:srgbClr val="AFA8A0"/>
    <a:srgbClr val="C4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1D554D-B526-4DCE-9B1D-DE9C6A3B1746}" v="5" dt="2022-05-20T09:50:43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545" autoAdjust="0"/>
  </p:normalViewPr>
  <p:slideViewPr>
    <p:cSldViewPr snapToGrid="0">
      <p:cViewPr varScale="1">
        <p:scale>
          <a:sx n="47" d="100"/>
          <a:sy n="47" d="100"/>
        </p:scale>
        <p:origin x="1326" y="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30FE1E-E492-42AA-A848-A5E687A9BDB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B15608-5C59-4034-BDA6-1E718674FE79}">
      <dgm:prSet phldrT="[Text]"/>
      <dgm:spPr/>
      <dgm:t>
        <a:bodyPr/>
        <a:lstStyle/>
        <a:p>
          <a:r>
            <a:rPr lang="en-US"/>
            <a:t>If you were able to prove the results of your training in monetary terms</a:t>
          </a:r>
          <a:endParaRPr lang="en-GB"/>
        </a:p>
      </dgm:t>
    </dgm:pt>
    <dgm:pt modelId="{64D7E3AC-CFF7-4332-8B0A-79CE7473263A}" type="parTrans" cxnId="{F2E296E4-982C-4D87-926D-7F593B3ADF71}">
      <dgm:prSet/>
      <dgm:spPr/>
      <dgm:t>
        <a:bodyPr/>
        <a:lstStyle/>
        <a:p>
          <a:endParaRPr lang="en-GB"/>
        </a:p>
      </dgm:t>
    </dgm:pt>
    <dgm:pt modelId="{472C6D77-CFE7-47E3-A19B-0D102F55B72A}" type="sibTrans" cxnId="{F2E296E4-982C-4D87-926D-7F593B3ADF71}">
      <dgm:prSet/>
      <dgm:spPr/>
      <dgm:t>
        <a:bodyPr/>
        <a:lstStyle/>
        <a:p>
          <a:endParaRPr lang="en-GB"/>
        </a:p>
      </dgm:t>
    </dgm:pt>
    <dgm:pt modelId="{C94BF6CF-14AA-4D1B-A3C6-5BB95BF09136}">
      <dgm:prSet phldrT="[Text]"/>
      <dgm:spPr/>
      <dgm:t>
        <a:bodyPr/>
        <a:lstStyle/>
        <a:p>
          <a:endParaRPr lang="en-GB"/>
        </a:p>
      </dgm:t>
    </dgm:pt>
    <dgm:pt modelId="{36703912-E8E7-43CC-8C75-1CE7E04EFB6D}" type="parTrans" cxnId="{551C883D-F51D-4EE2-9823-44E89E2BAD53}">
      <dgm:prSet/>
      <dgm:spPr/>
      <dgm:t>
        <a:bodyPr/>
        <a:lstStyle/>
        <a:p>
          <a:endParaRPr lang="en-GB"/>
        </a:p>
      </dgm:t>
    </dgm:pt>
    <dgm:pt modelId="{78BC7843-78E0-4700-9E44-D69C1DEB212E}" type="sibTrans" cxnId="{551C883D-F51D-4EE2-9823-44E89E2BAD53}">
      <dgm:prSet/>
      <dgm:spPr/>
      <dgm:t>
        <a:bodyPr/>
        <a:lstStyle/>
        <a:p>
          <a:endParaRPr lang="en-GB"/>
        </a:p>
      </dgm:t>
    </dgm:pt>
    <dgm:pt modelId="{662855B2-61C2-439E-8335-B3EB3A0CB7AD}" type="pres">
      <dgm:prSet presAssocID="{A430FE1E-E492-42AA-A848-A5E687A9BDBD}" presName="Name0" presStyleCnt="0">
        <dgm:presLayoutVars>
          <dgm:dir/>
          <dgm:animLvl val="lvl"/>
          <dgm:resizeHandles val="exact"/>
        </dgm:presLayoutVars>
      </dgm:prSet>
      <dgm:spPr/>
    </dgm:pt>
    <dgm:pt modelId="{C193CEAA-01CD-480B-BDB9-E605BF8A260A}" type="pres">
      <dgm:prSet presAssocID="{9DB15608-5C59-4034-BDA6-1E718674FE79}" presName="linNode" presStyleCnt="0"/>
      <dgm:spPr/>
    </dgm:pt>
    <dgm:pt modelId="{90A5EA54-AE4F-49CB-9048-65500E92DB28}" type="pres">
      <dgm:prSet presAssocID="{9DB15608-5C59-4034-BDA6-1E718674FE7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C1198E86-A0CD-41D6-BB8E-F1F1B66E993D}" type="pres">
      <dgm:prSet presAssocID="{9DB15608-5C59-4034-BDA6-1E718674FE7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551C883D-F51D-4EE2-9823-44E89E2BAD53}" srcId="{9DB15608-5C59-4034-BDA6-1E718674FE79}" destId="{C94BF6CF-14AA-4D1B-A3C6-5BB95BF09136}" srcOrd="0" destOrd="0" parTransId="{36703912-E8E7-43CC-8C75-1CE7E04EFB6D}" sibTransId="{78BC7843-78E0-4700-9E44-D69C1DEB212E}"/>
    <dgm:cxn modelId="{ECDC9F5B-8D1B-471F-B42C-16F0D5E58C66}" type="presOf" srcId="{A430FE1E-E492-42AA-A848-A5E687A9BDBD}" destId="{662855B2-61C2-439E-8335-B3EB3A0CB7AD}" srcOrd="0" destOrd="0" presId="urn:microsoft.com/office/officeart/2005/8/layout/vList5"/>
    <dgm:cxn modelId="{03AF47AA-ABCA-4CCA-8DA7-657E717E41E2}" type="presOf" srcId="{C94BF6CF-14AA-4D1B-A3C6-5BB95BF09136}" destId="{C1198E86-A0CD-41D6-BB8E-F1F1B66E993D}" srcOrd="0" destOrd="0" presId="urn:microsoft.com/office/officeart/2005/8/layout/vList5"/>
    <dgm:cxn modelId="{191710E4-AD25-4029-9E39-EFDCA2AF8CBB}" type="presOf" srcId="{9DB15608-5C59-4034-BDA6-1E718674FE79}" destId="{90A5EA54-AE4F-49CB-9048-65500E92DB28}" srcOrd="0" destOrd="0" presId="urn:microsoft.com/office/officeart/2005/8/layout/vList5"/>
    <dgm:cxn modelId="{F2E296E4-982C-4D87-926D-7F593B3ADF71}" srcId="{A430FE1E-E492-42AA-A848-A5E687A9BDBD}" destId="{9DB15608-5C59-4034-BDA6-1E718674FE79}" srcOrd="0" destOrd="0" parTransId="{64D7E3AC-CFF7-4332-8B0A-79CE7473263A}" sibTransId="{472C6D77-CFE7-47E3-A19B-0D102F55B72A}"/>
    <dgm:cxn modelId="{878F0D94-8379-4764-9380-FD6260FFFB53}" type="presParOf" srcId="{662855B2-61C2-439E-8335-B3EB3A0CB7AD}" destId="{C193CEAA-01CD-480B-BDB9-E605BF8A260A}" srcOrd="0" destOrd="0" presId="urn:microsoft.com/office/officeart/2005/8/layout/vList5"/>
    <dgm:cxn modelId="{93D7AF8E-F3E1-4850-8FF6-5F658299D3D7}" type="presParOf" srcId="{C193CEAA-01CD-480B-BDB9-E605BF8A260A}" destId="{90A5EA54-AE4F-49CB-9048-65500E92DB28}" srcOrd="0" destOrd="0" presId="urn:microsoft.com/office/officeart/2005/8/layout/vList5"/>
    <dgm:cxn modelId="{C0B2C890-C921-4AEF-8A11-068EE5AA4AB3}" type="presParOf" srcId="{C193CEAA-01CD-480B-BDB9-E605BF8A260A}" destId="{C1198E86-A0CD-41D6-BB8E-F1F1B66E993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98E86-A0CD-41D6-BB8E-F1F1B66E993D}">
      <dsp:nvSpPr>
        <dsp:cNvPr id="0" name=""/>
        <dsp:cNvSpPr/>
      </dsp:nvSpPr>
      <dsp:spPr>
        <a:xfrm rot="5400000">
          <a:off x="5732798" y="-941505"/>
          <a:ext cx="4506685" cy="751636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6500" kern="1200"/>
        </a:p>
      </dsp:txBody>
      <dsp:txXfrm rot="-5400000">
        <a:off x="4227957" y="783334"/>
        <a:ext cx="7296370" cy="4066689"/>
      </dsp:txXfrm>
    </dsp:sp>
    <dsp:sp modelId="{90A5EA54-AE4F-49CB-9048-65500E92DB28}">
      <dsp:nvSpPr>
        <dsp:cNvPr id="0" name=""/>
        <dsp:cNvSpPr/>
      </dsp:nvSpPr>
      <dsp:spPr>
        <a:xfrm>
          <a:off x="0" y="0"/>
          <a:ext cx="4227957" cy="56333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If you were able to prove the results of your training in monetary terms</a:t>
          </a:r>
          <a:endParaRPr lang="en-GB" sz="5100" kern="1200"/>
        </a:p>
      </dsp:txBody>
      <dsp:txXfrm>
        <a:off x="206392" y="206392"/>
        <a:ext cx="3815173" cy="5220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9471E-AAF1-4E4F-936A-C2ADDA6459EE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17543-D691-4311-AF8C-B53B45FE9B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78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38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29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64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654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767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172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32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055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17543-D691-4311-AF8C-B53B45FE9B9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990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578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0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49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50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4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2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8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63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8DFD2-3768-4E94-B74A-ED9D63539106}" type="datetimeFigureOut">
              <a:rPr lang="en-GB" smtClean="0"/>
              <a:t>20/05/2022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8E3AD-9FF6-4594-B290-A0D00CECAE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16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room with a bed and desk in a room&#10;&#10;Description automatically generated">
            <a:extLst>
              <a:ext uri="{FF2B5EF4-FFF2-40B4-BE49-F238E27FC236}">
                <a16:creationId xmlns:a16="http://schemas.microsoft.com/office/drawing/2014/main" id="{3865BAEC-83EE-4EF4-AFE1-4AD739B6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78" y="-27384"/>
            <a:ext cx="12288688" cy="6912768"/>
          </a:xfrm>
          <a:prstGeom prst="rect">
            <a:avLst/>
          </a:prstGeom>
        </p:spPr>
      </p:pic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92502F05-DE5E-48B2-8554-613C9542D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3F1F1"/>
              </a:clrFrom>
              <a:clrTo>
                <a:srgbClr val="F3F1F1">
                  <a:alpha val="0"/>
                </a:srgbClr>
              </a:clrTo>
            </a:clrChang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27" y="620688"/>
            <a:ext cx="3024336" cy="23817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FAD634-CF76-4DD4-BB8F-041455DB97DC}"/>
              </a:ext>
            </a:extLst>
          </p:cNvPr>
          <p:cNvSpPr txBox="1"/>
          <p:nvPr/>
        </p:nvSpPr>
        <p:spPr>
          <a:xfrm>
            <a:off x="2783632" y="531257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>
                <a:solidFill>
                  <a:srgbClr val="FF0B0B"/>
                </a:solidFill>
              </a:rPr>
              <a:t>Prove Your Worth</a:t>
            </a:r>
          </a:p>
          <a:p>
            <a:pPr algn="ctr"/>
            <a:r>
              <a:rPr lang="en-GB" sz="2400" i="1"/>
              <a:t>How To Measure The Impact Of Your Training</a:t>
            </a:r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9203350-5349-4506-BF86-895B5ECFEF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1484784"/>
            <a:ext cx="2304256" cy="1409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035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12101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Data Do We Need To Enable Us To Prove Our Worth To The Exec?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5FE9214-37AA-4F6E-8075-8841E5530450}"/>
              </a:ext>
            </a:extLst>
          </p:cNvPr>
          <p:cNvSpPr/>
          <p:nvPr/>
        </p:nvSpPr>
        <p:spPr>
          <a:xfrm>
            <a:off x="407369" y="908720"/>
            <a:ext cx="11377262" cy="244827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 b="1">
                <a:solidFill>
                  <a:schemeClr val="accent5"/>
                </a:solidFill>
              </a:rPr>
              <a:t>Costs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6D8A31F-22BC-4EA8-8CDB-7A840875B302}"/>
              </a:ext>
            </a:extLst>
          </p:cNvPr>
          <p:cNvSpPr/>
          <p:nvPr/>
        </p:nvSpPr>
        <p:spPr>
          <a:xfrm>
            <a:off x="479376" y="3789040"/>
            <a:ext cx="11305255" cy="273630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 b="1">
                <a:solidFill>
                  <a:schemeClr val="accent6"/>
                </a:solidFill>
              </a:rPr>
              <a:t>Changes 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026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631452A-3B2C-BBE4-7010-745C106277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71"/>
            <a:ext cx="12216403" cy="6844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819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832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Use A Control Group To Measure The Difference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8828A-7912-4007-A1A3-A0CACDD86DD6}"/>
              </a:ext>
            </a:extLst>
          </p:cNvPr>
          <p:cNvGraphicFramePr>
            <a:graphicFrameLocks noGrp="1"/>
          </p:cNvGraphicFramePr>
          <p:nvPr/>
        </p:nvGraphicFramePr>
        <p:xfrm>
          <a:off x="4583832" y="980728"/>
          <a:ext cx="7200801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4727713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321231442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727715018"/>
                    </a:ext>
                  </a:extLst>
                </a:gridCol>
              </a:tblGrid>
              <a:tr h="499432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Pre-Measure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Post-Measure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513966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53942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Without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3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699737-7479-40C8-9209-14139FFF157F}"/>
              </a:ext>
            </a:extLst>
          </p:cNvPr>
          <p:cNvSpPr/>
          <p:nvPr/>
        </p:nvSpPr>
        <p:spPr>
          <a:xfrm>
            <a:off x="119336" y="980728"/>
            <a:ext cx="41764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Assume:</a:t>
            </a:r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Sales Team of 50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weekly sales per salesperson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EDBB71-A92B-4A0B-A2EF-33CB5C94C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77325"/>
              </p:ext>
            </p:extLst>
          </p:nvPr>
        </p:nvGraphicFramePr>
        <p:xfrm>
          <a:off x="119336" y="2872740"/>
          <a:ext cx="116413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7059">
                  <a:extLst>
                    <a:ext uri="{9D8B030D-6E8A-4147-A177-3AD203B41FA5}">
                      <a16:colId xmlns:a16="http://schemas.microsoft.com/office/drawing/2014/main" val="2694368028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3644003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Per Salesperson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363" algn="r"/>
                        </a:tabLst>
                      </a:pPr>
                      <a:r>
                        <a:rPr lang="en-GB"/>
                        <a:t>	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over one year per salesperson (assume 48 weeks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363" algn="r"/>
                        </a:tabLst>
                      </a:pPr>
                      <a:r>
                        <a:rPr lang="en-GB"/>
                        <a:t>	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6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for sales team (50 salespeople)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363" algn="r"/>
                        </a:tabLst>
                      </a:pPr>
                      <a:r>
                        <a:rPr lang="en-GB"/>
                        <a:t>	£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273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DD7FB8-533C-4D82-B22D-D43D829F20FE}"/>
              </a:ext>
            </a:extLst>
          </p:cNvPr>
          <p:cNvSpPr/>
          <p:nvPr/>
        </p:nvSpPr>
        <p:spPr>
          <a:xfrm>
            <a:off x="191344" y="4437112"/>
            <a:ext cx="11641397" cy="219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b="1"/>
              <a:t>Our Findings/Conclusions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502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832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Use A Control Group To Measure The Difference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8828A-7912-4007-A1A3-A0CACDD86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84997"/>
              </p:ext>
            </p:extLst>
          </p:nvPr>
        </p:nvGraphicFramePr>
        <p:xfrm>
          <a:off x="4583832" y="980728"/>
          <a:ext cx="7200801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4727713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321231442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727715018"/>
                    </a:ext>
                  </a:extLst>
                </a:gridCol>
              </a:tblGrid>
              <a:tr h="499432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Pre-Measure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Post-Measure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513966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53942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Without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3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699737-7479-40C8-9209-14139FFF157F}"/>
              </a:ext>
            </a:extLst>
          </p:cNvPr>
          <p:cNvSpPr/>
          <p:nvPr/>
        </p:nvSpPr>
        <p:spPr>
          <a:xfrm>
            <a:off x="119336" y="980728"/>
            <a:ext cx="41764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/>
              <a:t>Assume:</a:t>
            </a:r>
          </a:p>
          <a:p>
            <a:endParaRPr lang="en-GB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Sales Team of 50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Average weekly sales per salesperson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EDBB71-A92B-4A0B-A2EF-33CB5C94C2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014389"/>
              </p:ext>
            </p:extLst>
          </p:nvPr>
        </p:nvGraphicFramePr>
        <p:xfrm>
          <a:off x="119336" y="2872740"/>
          <a:ext cx="116413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7059">
                  <a:extLst>
                    <a:ext uri="{9D8B030D-6E8A-4147-A177-3AD203B41FA5}">
                      <a16:colId xmlns:a16="http://schemas.microsoft.com/office/drawing/2014/main" val="2694368028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3644003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Per Salesperson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over one year per salesperson (assume 48 weeks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£14,400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6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for sales team (50 salespeople)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£720,000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27318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4DD7FB8-533C-4D82-B22D-D43D829F20FE}"/>
              </a:ext>
            </a:extLst>
          </p:cNvPr>
          <p:cNvSpPr/>
          <p:nvPr/>
        </p:nvSpPr>
        <p:spPr>
          <a:xfrm>
            <a:off x="191344" y="4437112"/>
            <a:ext cx="11641397" cy="2192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b="1"/>
              <a:t>Our Findings/Conclusions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2011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Impact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8828A-7912-4007-A1A3-A0CACDD86DD6}"/>
              </a:ext>
            </a:extLst>
          </p:cNvPr>
          <p:cNvGraphicFramePr>
            <a:graphicFrameLocks noGrp="1"/>
          </p:cNvGraphicFramePr>
          <p:nvPr/>
        </p:nvGraphicFramePr>
        <p:xfrm>
          <a:off x="4583832" y="980728"/>
          <a:ext cx="7200801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4727713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321231442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727715018"/>
                    </a:ext>
                  </a:extLst>
                </a:gridCol>
              </a:tblGrid>
              <a:tr h="499432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Pre-Measure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Post-Measure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513966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53942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Without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3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699737-7479-40C8-9209-14139FFF157F}"/>
              </a:ext>
            </a:extLst>
          </p:cNvPr>
          <p:cNvSpPr/>
          <p:nvPr/>
        </p:nvSpPr>
        <p:spPr>
          <a:xfrm>
            <a:off x="119336" y="980728"/>
            <a:ext cx="41764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Assume:</a:t>
            </a:r>
          </a:p>
          <a:p>
            <a:endParaRPr lang="en-GB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Sales Team of 50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Average weekly sales per salesperson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EDBB71-A92B-4A0B-A2EF-33CB5C94C2E1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2872740"/>
          <a:ext cx="116413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7059">
                  <a:extLst>
                    <a:ext uri="{9D8B030D-6E8A-4147-A177-3AD203B41FA5}">
                      <a16:colId xmlns:a16="http://schemas.microsoft.com/office/drawing/2014/main" val="2694368028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3644003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Per Salesperson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over one year per salesperson (assume 48 weeks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£14,400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6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for sales team (50 salespeople)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£720,000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2731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27FA38-C4E3-4058-929C-FBD468A71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33741"/>
              </p:ext>
            </p:extLst>
          </p:nvPr>
        </p:nvGraphicFramePr>
        <p:xfrm>
          <a:off x="92124" y="4509120"/>
          <a:ext cx="75880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876">
                  <a:extLst>
                    <a:ext uri="{9D8B030D-6E8A-4147-A177-3AD203B41FA5}">
                      <a16:colId xmlns:a16="http://schemas.microsoft.com/office/drawing/2014/main" val="8123834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16108125"/>
                    </a:ext>
                  </a:extLst>
                </a:gridCol>
              </a:tblGrid>
              <a:tr h="336037">
                <a:tc gridSpan="2">
                  <a:txBody>
                    <a:bodyPr/>
                    <a:lstStyle/>
                    <a:p>
                      <a:r>
                        <a:rPr lang="en-GB"/>
                        <a:t>Costs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07657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Analysis (5 Days @£300/Day)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6173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Development (10 Days @£300 + Materials etc £3,000 )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95024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Delivery (10 training days @£300 + Venue, travel etc £10,000)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33027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Measuring (3 days @300/day)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1833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/>
                        <a:t>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6205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3D733D1-2991-4B3D-BEE8-5D6A536F94D5}"/>
              </a:ext>
            </a:extLst>
          </p:cNvPr>
          <p:cNvSpPr/>
          <p:nvPr/>
        </p:nvSpPr>
        <p:spPr>
          <a:xfrm>
            <a:off x="8544272" y="4293096"/>
            <a:ext cx="2304256" cy="23042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3600" b="1"/>
              <a:t>Impact</a:t>
            </a:r>
          </a:p>
          <a:p>
            <a:pPr algn="ctr"/>
            <a:endParaRPr lang="en-GB" sz="2400" b="1"/>
          </a:p>
          <a:p>
            <a:r>
              <a:rPr lang="en-GB" sz="3600" b="1"/>
              <a:t>£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3075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1362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Impact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FB8828A-7912-4007-A1A3-A0CACDD86DD6}"/>
              </a:ext>
            </a:extLst>
          </p:cNvPr>
          <p:cNvGraphicFramePr>
            <a:graphicFrameLocks noGrp="1"/>
          </p:cNvGraphicFramePr>
          <p:nvPr/>
        </p:nvGraphicFramePr>
        <p:xfrm>
          <a:off x="4583832" y="980728"/>
          <a:ext cx="7200801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994727713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321231442"/>
                    </a:ext>
                  </a:extLst>
                </a:gridCol>
                <a:gridCol w="2245734">
                  <a:extLst>
                    <a:ext uri="{9D8B030D-6E8A-4147-A177-3AD203B41FA5}">
                      <a16:colId xmlns:a16="http://schemas.microsoft.com/office/drawing/2014/main" val="1727715018"/>
                    </a:ext>
                  </a:extLst>
                </a:gridCol>
              </a:tblGrid>
              <a:tr h="499432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Pre-Measure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Post-Measure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8513966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£1,500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2953942"/>
                  </a:ext>
                </a:extLst>
              </a:tr>
              <a:tr h="506368">
                <a:tc>
                  <a:txBody>
                    <a:bodyPr/>
                    <a:lstStyle/>
                    <a:p>
                      <a:pPr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Group Without Training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600"/>
                        </a:spcBef>
                        <a:spcAft>
                          <a:spcPts val="3600"/>
                        </a:spcAft>
                      </a:pPr>
                      <a:r>
                        <a:rPr lang="en-GB"/>
                        <a:t>£1,200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583216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9699737-7479-40C8-9209-14139FFF157F}"/>
              </a:ext>
            </a:extLst>
          </p:cNvPr>
          <p:cNvSpPr/>
          <p:nvPr/>
        </p:nvSpPr>
        <p:spPr>
          <a:xfrm>
            <a:off x="119336" y="980728"/>
            <a:ext cx="4176464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/>
              <a:t>Assume:</a:t>
            </a:r>
          </a:p>
          <a:p>
            <a:endParaRPr lang="en-GB" sz="1400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Sales Team of 50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Average weekly sales per salesperson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94EDBB71-A92B-4A0B-A2EF-33CB5C94C2E1}"/>
              </a:ext>
            </a:extLst>
          </p:cNvPr>
          <p:cNvGraphicFramePr>
            <a:graphicFrameLocks noGrp="1"/>
          </p:cNvGraphicFramePr>
          <p:nvPr/>
        </p:nvGraphicFramePr>
        <p:xfrm>
          <a:off x="119336" y="2872740"/>
          <a:ext cx="11641396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17059">
                  <a:extLst>
                    <a:ext uri="{9D8B030D-6E8A-4147-A177-3AD203B41FA5}">
                      <a16:colId xmlns:a16="http://schemas.microsoft.com/office/drawing/2014/main" val="2694368028"/>
                    </a:ext>
                  </a:extLst>
                </a:gridCol>
                <a:gridCol w="3024337">
                  <a:extLst>
                    <a:ext uri="{9D8B030D-6E8A-4147-A177-3AD203B41FA5}">
                      <a16:colId xmlns:a16="http://schemas.microsoft.com/office/drawing/2014/main" val="3644003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Per Salesperson Per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1649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over one year per salesperson (assume 48 weeks per 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£14,400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2603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Increased Sales Income for sales team (50 salespeople)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795463" algn="r"/>
                        </a:tabLst>
                      </a:pPr>
                      <a:r>
                        <a:rPr lang="en-GB"/>
                        <a:t>	£720,000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527318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327FA38-C4E3-4058-929C-FBD468A71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05072"/>
              </p:ext>
            </p:extLst>
          </p:nvPr>
        </p:nvGraphicFramePr>
        <p:xfrm>
          <a:off x="92124" y="4509120"/>
          <a:ext cx="75880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876">
                  <a:extLst>
                    <a:ext uri="{9D8B030D-6E8A-4147-A177-3AD203B41FA5}">
                      <a16:colId xmlns:a16="http://schemas.microsoft.com/office/drawing/2014/main" val="812383439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16108125"/>
                    </a:ext>
                  </a:extLst>
                </a:gridCol>
              </a:tblGrid>
              <a:tr h="336037">
                <a:tc gridSpan="2">
                  <a:txBody>
                    <a:bodyPr/>
                    <a:lstStyle/>
                    <a:p>
                      <a:r>
                        <a:rPr lang="en-GB"/>
                        <a:t>Costs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407657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Analysis (5 Days @£300/Day)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£1,500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061730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Development (10 Days @£300 + Materials etc £3,000 )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£6,000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950248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Delivery (10 training days @£300 + Venue, travel etc £10,000)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£13,000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330272"/>
                  </a:ext>
                </a:extLst>
              </a:tr>
              <a:tr h="336037">
                <a:tc>
                  <a:txBody>
                    <a:bodyPr/>
                    <a:lstStyle/>
                    <a:p>
                      <a:r>
                        <a:rPr lang="en-GB"/>
                        <a:t>Measuring (3 days @300/day)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718330"/>
                  </a:ext>
                </a:extLst>
              </a:tr>
              <a:tr h="229709">
                <a:tc>
                  <a:txBody>
                    <a:bodyPr/>
                    <a:lstStyle/>
                    <a:p>
                      <a:r>
                        <a:rPr lang="en-GB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/>
                        <a:t>£21,400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762052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53D733D1-2991-4B3D-BEE8-5D6A536F94D5}"/>
              </a:ext>
            </a:extLst>
          </p:cNvPr>
          <p:cNvSpPr/>
          <p:nvPr/>
        </p:nvSpPr>
        <p:spPr>
          <a:xfrm>
            <a:off x="8544272" y="4293096"/>
            <a:ext cx="2808312" cy="24482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3600" b="1"/>
              <a:t>Impact</a:t>
            </a:r>
          </a:p>
          <a:p>
            <a:pPr algn="ctr"/>
            <a:endParaRPr lang="en-GB" sz="2400" b="1"/>
          </a:p>
          <a:p>
            <a:pPr algn="ctr"/>
            <a:r>
              <a:rPr lang="en-GB" sz="3600" b="1"/>
              <a:t>£698,600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412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22ECD6-B296-4D25-B06D-D7CEFCF75C1D}"/>
              </a:ext>
            </a:extLst>
          </p:cNvPr>
          <p:cNvSpPr txBox="1"/>
          <p:nvPr/>
        </p:nvSpPr>
        <p:spPr>
          <a:xfrm>
            <a:off x="10675" y="35913"/>
            <a:ext cx="52179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One Page Executive Summary</a:t>
            </a:r>
          </a:p>
        </p:txBody>
      </p:sp>
      <p:sp>
        <p:nvSpPr>
          <p:cNvPr id="2" name="Flowchart: Off-page Connector 1">
            <a:extLst>
              <a:ext uri="{FF2B5EF4-FFF2-40B4-BE49-F238E27FC236}">
                <a16:creationId xmlns:a16="http://schemas.microsoft.com/office/drawing/2014/main" id="{540B9406-346A-4986-93B5-0646B68D6D7D}"/>
              </a:ext>
            </a:extLst>
          </p:cNvPr>
          <p:cNvSpPr/>
          <p:nvPr/>
        </p:nvSpPr>
        <p:spPr>
          <a:xfrm>
            <a:off x="7274414" y="774276"/>
            <a:ext cx="3240360" cy="144016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/>
              <a:t>Aim of the Training</a:t>
            </a:r>
          </a:p>
        </p:txBody>
      </p:sp>
      <p:sp>
        <p:nvSpPr>
          <p:cNvPr id="5" name="Flowchart: Off-page Connector 4">
            <a:extLst>
              <a:ext uri="{FF2B5EF4-FFF2-40B4-BE49-F238E27FC236}">
                <a16:creationId xmlns:a16="http://schemas.microsoft.com/office/drawing/2014/main" id="{0A3F458C-3A90-4DA1-8F5A-938363805F18}"/>
              </a:ext>
            </a:extLst>
          </p:cNvPr>
          <p:cNvSpPr/>
          <p:nvPr/>
        </p:nvSpPr>
        <p:spPr>
          <a:xfrm>
            <a:off x="1631513" y="814835"/>
            <a:ext cx="3240360" cy="1440160"/>
          </a:xfrm>
          <a:prstGeom prst="flowChartOffpage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GB" sz="2400" b="1"/>
              <a:t>Target Learners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2AD8CE-D41F-4469-B0ED-3149B22631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979072"/>
              </p:ext>
            </p:extLst>
          </p:nvPr>
        </p:nvGraphicFramePr>
        <p:xfrm>
          <a:off x="6914374" y="2358452"/>
          <a:ext cx="41764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3675437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8699310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/>
                        <a:t>Costs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8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Indirect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5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Total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28902"/>
                  </a:ext>
                </a:extLst>
              </a:tr>
            </a:tbl>
          </a:graphicData>
        </a:graphic>
      </p:graphicFrame>
      <p:graphicFrame>
        <p:nvGraphicFramePr>
          <p:cNvPr id="11" name="Table 8">
            <a:extLst>
              <a:ext uri="{FF2B5EF4-FFF2-40B4-BE49-F238E27FC236}">
                <a16:creationId xmlns:a16="http://schemas.microsoft.com/office/drawing/2014/main" id="{ED0F0A60-9327-4EE9-8D2C-4F8F33335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916442"/>
              </p:ext>
            </p:extLst>
          </p:nvPr>
        </p:nvGraphicFramePr>
        <p:xfrm>
          <a:off x="1163461" y="2403706"/>
          <a:ext cx="417646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3836754375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86993101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/>
                        <a:t>Monetary Benefit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86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92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8755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Total 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28902"/>
                  </a:ext>
                </a:extLst>
              </a:tr>
            </a:tbl>
          </a:graphicData>
        </a:graphic>
      </p:graphicFrame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0C581A8E-08D2-49EE-8AD3-6A4F234FDB21}"/>
              </a:ext>
            </a:extLst>
          </p:cNvPr>
          <p:cNvSpPr/>
          <p:nvPr/>
        </p:nvSpPr>
        <p:spPr>
          <a:xfrm>
            <a:off x="1163461" y="5255674"/>
            <a:ext cx="9865078" cy="1485694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400" b="1"/>
              <a:t>Summary</a:t>
            </a:r>
          </a:p>
        </p:txBody>
      </p:sp>
      <p:sp>
        <p:nvSpPr>
          <p:cNvPr id="17" name="Flowchart: Off-page Connector 16">
            <a:extLst>
              <a:ext uri="{FF2B5EF4-FFF2-40B4-BE49-F238E27FC236}">
                <a16:creationId xmlns:a16="http://schemas.microsoft.com/office/drawing/2014/main" id="{4CD808A3-2832-408E-B831-2F9A6CF0B728}"/>
              </a:ext>
            </a:extLst>
          </p:cNvPr>
          <p:cNvSpPr/>
          <p:nvPr/>
        </p:nvSpPr>
        <p:spPr>
          <a:xfrm>
            <a:off x="4079776" y="4005064"/>
            <a:ext cx="3888432" cy="1120124"/>
          </a:xfrm>
          <a:prstGeom prst="flowChartOffpageConnec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GB" sz="2400" b="1"/>
              <a:t>Benefit - Costs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92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EBE460-1B5D-413E-B1EA-69331BEF0469}"/>
              </a:ext>
            </a:extLst>
          </p:cNvPr>
          <p:cNvSpPr/>
          <p:nvPr/>
        </p:nvSpPr>
        <p:spPr>
          <a:xfrm>
            <a:off x="119336" y="188640"/>
            <a:ext cx="11737304" cy="64807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10E8F-C861-4D29-9D62-2C227F8781ED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987988" y="188640"/>
            <a:ext cx="0" cy="64807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688B2C-9823-4C3B-9316-EBDDA0BC4254}"/>
              </a:ext>
            </a:extLst>
          </p:cNvPr>
          <p:cNvCxnSpPr>
            <a:cxnSpLocks/>
            <a:stCxn id="2" idx="1"/>
            <a:endCxn id="2" idx="3"/>
          </p:cNvCxnSpPr>
          <p:nvPr/>
        </p:nvCxnSpPr>
        <p:spPr>
          <a:xfrm>
            <a:off x="119336" y="3429000"/>
            <a:ext cx="11737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FAB6C84-03A1-4C34-BF4A-FC15193F7F51}"/>
              </a:ext>
            </a:extLst>
          </p:cNvPr>
          <p:cNvSpPr/>
          <p:nvPr/>
        </p:nvSpPr>
        <p:spPr>
          <a:xfrm>
            <a:off x="4799862" y="2492895"/>
            <a:ext cx="2376258" cy="18001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/>
              <a:t>Measuring Training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27BAE3-C817-4C2B-A64F-1947D78E7C0A}"/>
              </a:ext>
            </a:extLst>
          </p:cNvPr>
          <p:cNvSpPr txBox="1"/>
          <p:nvPr/>
        </p:nvSpPr>
        <p:spPr>
          <a:xfrm>
            <a:off x="119336" y="188640"/>
            <a:ext cx="522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My Thoughts About Measuring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0BF4B9-57C5-4FD8-B3A3-233198CAC61D}"/>
              </a:ext>
            </a:extLst>
          </p:cNvPr>
          <p:cNvSpPr txBox="1"/>
          <p:nvPr/>
        </p:nvSpPr>
        <p:spPr>
          <a:xfrm>
            <a:off x="5979350" y="184634"/>
            <a:ext cx="251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/>
              <a:t>My Key Takeaway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905B9E-E4D6-4E64-8963-97CE78FDDC75}"/>
              </a:ext>
            </a:extLst>
          </p:cNvPr>
          <p:cNvSpPr txBox="1"/>
          <p:nvPr/>
        </p:nvSpPr>
        <p:spPr>
          <a:xfrm>
            <a:off x="119336" y="3422277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What I Plan To Do With What I’ve Learned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14F117-3D98-4D6B-AFA6-3C4C8AE38A89}"/>
              </a:ext>
            </a:extLst>
          </p:cNvPr>
          <p:cNvSpPr txBox="1"/>
          <p:nvPr/>
        </p:nvSpPr>
        <p:spPr>
          <a:xfrm>
            <a:off x="7284132" y="343572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/>
              <a:t>What Has Changed In My Perception Of Measuring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4972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60418D5-74EA-43E2-9430-BD69C8689E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337547"/>
              </p:ext>
            </p:extLst>
          </p:nvPr>
        </p:nvGraphicFramePr>
        <p:xfrm>
          <a:off x="261256" y="649061"/>
          <a:ext cx="11744325" cy="563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D8D8CD4-D4AB-48FE-BEAA-0796BDC5AB54}"/>
              </a:ext>
            </a:extLst>
          </p:cNvPr>
          <p:cNvSpPr txBox="1"/>
          <p:nvPr/>
        </p:nvSpPr>
        <p:spPr>
          <a:xfrm>
            <a:off x="5231904" y="476672"/>
            <a:ext cx="5694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4472C4"/>
                </a:solidFill>
              </a:rPr>
              <a:t>How Would That Benefit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803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01C09BB-038A-0F17-0256-4BE873CED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6"/>
            <a:ext cx="12192000" cy="6782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18064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2599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Where I Stand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E3C7536-94F1-4B6B-BCF7-39B9D65F2AE7}"/>
              </a:ext>
            </a:extLst>
          </p:cNvPr>
          <p:cNvSpPr/>
          <p:nvPr/>
        </p:nvSpPr>
        <p:spPr>
          <a:xfrm rot="5400000" flipV="1">
            <a:off x="3431704" y="3717032"/>
            <a:ext cx="5976664" cy="720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D01D9B-896F-44E4-8354-97BEA83C6323}"/>
              </a:ext>
            </a:extLst>
          </p:cNvPr>
          <p:cNvSpPr/>
          <p:nvPr/>
        </p:nvSpPr>
        <p:spPr>
          <a:xfrm>
            <a:off x="452344" y="5642282"/>
            <a:ext cx="5760640" cy="1092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000" dirty="0"/>
              <a:t>No Idea of the Cost or Income from our 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C2B32C-4D0A-4BC0-87F6-62FD016E273C}"/>
              </a:ext>
            </a:extLst>
          </p:cNvPr>
          <p:cNvSpPr/>
          <p:nvPr/>
        </p:nvSpPr>
        <p:spPr>
          <a:xfrm>
            <a:off x="479376" y="764704"/>
            <a:ext cx="5760640" cy="1092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000"/>
              <a:t>I Can Tell You – To The Penny – The Monetary Benefit Training Has Brought To The Organisation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3C8A73-32EF-4BDB-A37C-3019EAF3B418}"/>
              </a:ext>
            </a:extLst>
          </p:cNvPr>
          <p:cNvSpPr/>
          <p:nvPr/>
        </p:nvSpPr>
        <p:spPr>
          <a:xfrm>
            <a:off x="479376" y="4016422"/>
            <a:ext cx="5760640" cy="1092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000" dirty="0"/>
              <a:t>I Can Only Guess At How Much Training Has Cost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3B01D2-198D-427D-9C91-D90485331C30}"/>
              </a:ext>
            </a:extLst>
          </p:cNvPr>
          <p:cNvSpPr/>
          <p:nvPr/>
        </p:nvSpPr>
        <p:spPr>
          <a:xfrm>
            <a:off x="479376" y="2390563"/>
            <a:ext cx="5760640" cy="1092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2000" dirty="0"/>
              <a:t>I Can Only Guess At How Much Money Training Has Brought To the Organisation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668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271F5462-A99B-E554-5689-078E7A653C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87"/>
            <a:ext cx="12259017" cy="6820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84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21CA7D8B-B583-4ABC-AC4A-B4214B7EA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62" y="-305399"/>
            <a:ext cx="4147954" cy="27659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44F54A-DDD5-4DE3-A489-4D216DBBA010}"/>
              </a:ext>
            </a:extLst>
          </p:cNvPr>
          <p:cNvSpPr txBox="1"/>
          <p:nvPr/>
        </p:nvSpPr>
        <p:spPr>
          <a:xfrm>
            <a:off x="2380585" y="155680"/>
            <a:ext cx="7350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66739C"/>
                </a:solidFill>
              </a:rPr>
              <a:t>Why Do We Not Tend To Measure Training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07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FFCFFA2-449E-860D-F43F-D899302275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"/>
            <a:ext cx="12192000" cy="6858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7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9FC71E-7640-4C45-929E-B6A15D9FF266}"/>
              </a:ext>
            </a:extLst>
          </p:cNvPr>
          <p:cNvSpPr txBox="1"/>
          <p:nvPr/>
        </p:nvSpPr>
        <p:spPr>
          <a:xfrm>
            <a:off x="10675" y="35913"/>
            <a:ext cx="9265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chemeClr val="bg1">
                    <a:lumMod val="50000"/>
                  </a:schemeClr>
                </a:solidFill>
              </a:rPr>
              <a:t>What To Measure - What Do Executives Want To See?</a:t>
            </a: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F666EA65-B6D4-4478-A521-F31FCEF3C211}"/>
              </a:ext>
            </a:extLst>
          </p:cNvPr>
          <p:cNvSpPr/>
          <p:nvPr/>
        </p:nvSpPr>
        <p:spPr>
          <a:xfrm>
            <a:off x="407369" y="908720"/>
            <a:ext cx="11377262" cy="244827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 b="1">
                <a:solidFill>
                  <a:srgbClr val="008000"/>
                </a:solidFill>
              </a:rPr>
              <a:t>Interested</a:t>
            </a: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8E968990-F0BA-486F-B70D-3F77B07F8E0E}"/>
              </a:ext>
            </a:extLst>
          </p:cNvPr>
          <p:cNvSpPr/>
          <p:nvPr/>
        </p:nvSpPr>
        <p:spPr>
          <a:xfrm>
            <a:off x="479376" y="3789040"/>
            <a:ext cx="11305255" cy="273630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GB" sz="2800" b="1">
                <a:solidFill>
                  <a:srgbClr val="FF0000"/>
                </a:solidFill>
              </a:rPr>
              <a:t>Not Interested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049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D579F89-A766-2BD3-E1EC-90890559C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3156" cy="69833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69752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1377864-c:\users\david\onedrive\_workshop\vernon\what goes where - 2 november 2018\what goes where - main content.pptx"/>
  <p:tag name="ARTICULATE_PRESENTER_VERSION" val="8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605</Words>
  <Application>Microsoft Office PowerPoint</Application>
  <PresentationFormat>Widescreen</PresentationFormat>
  <Paragraphs>151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Gibson</dc:creator>
  <cp:lastModifiedBy>David Gibson</cp:lastModifiedBy>
  <cp:revision>2</cp:revision>
  <dcterms:created xsi:type="dcterms:W3CDTF">2020-08-24T07:44:45Z</dcterms:created>
  <dcterms:modified xsi:type="dcterms:W3CDTF">2022-05-20T09:51:23Z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38819C46-E310-4B7B-8109-39A12283A4BC</vt:lpwstr>
  </property>
  <property fmtid="{D5CDD505-2E9C-101B-9397-08002B2CF9AE}" pid="3" name="ArticulatePath">
    <vt:lpwstr>https://d.docs.live.net/11563667ca686ec3/Membership/Development Modules/Prove Your Worth - 10 March 2020/Main Content - Prove Your Worth</vt:lpwstr>
  </property>
</Properties>
</file>